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511" r:id="rId2"/>
    <p:sldId id="463" r:id="rId3"/>
    <p:sldId id="512" r:id="rId4"/>
    <p:sldId id="549" r:id="rId5"/>
    <p:sldId id="518" r:id="rId6"/>
    <p:sldId id="519" r:id="rId7"/>
    <p:sldId id="520" r:id="rId8"/>
    <p:sldId id="521" r:id="rId9"/>
    <p:sldId id="528" r:id="rId10"/>
    <p:sldId id="527" r:id="rId11"/>
    <p:sldId id="529" r:id="rId12"/>
    <p:sldId id="530" r:id="rId13"/>
    <p:sldId id="477" r:id="rId14"/>
    <p:sldId id="399" r:id="rId15"/>
    <p:sldId id="409" r:id="rId16"/>
    <p:sldId id="481" r:id="rId17"/>
    <p:sldId id="482" r:id="rId18"/>
    <p:sldId id="5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421134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2.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soyuztechnologies/HPC_Training/blob/master/Day%207/Exercie_BaseController/webapp/model/mockdata/mydata.xml" TargetMode="External"/><Relationship Id="rId3" Type="http://schemas.openxmlformats.org/officeDocument/2006/relationships/hyperlink" Target="https://github.com/soyuztechnologies/HPC_Training/blob/master/Day%207/Exercie_BaseController/webapp/view/MyView.view.xml" TargetMode="External"/><Relationship Id="rId7" Type="http://schemas.openxmlformats.org/officeDocument/2006/relationships/hyperlink" Target="https://github.com/soyuztechnologies/HPC_Training/blob/master/Day%207/Exercie_BaseController/webapp/model/mockdata/mydata2.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7/Exercie_BaseController/webapp/model/mockdata/mydata.json" TargetMode="External"/><Relationship Id="rId5" Type="http://schemas.openxmlformats.org/officeDocument/2006/relationships/hyperlink" Target="https://github.com/soyuztechnologies/HPC_Training/blob/master/Day%207/Exercie_BaseController/webapp/controller/BaseController.js" TargetMode="External"/><Relationship Id="rId10" Type="http://schemas.openxmlformats.org/officeDocument/2006/relationships/image" Target="../media/image5.jpeg"/><Relationship Id="rId4" Type="http://schemas.openxmlformats.org/officeDocument/2006/relationships/hyperlink" Target="https://github.com/soyuztechnologies/HPC_Training/blob/master/Day%207/Exercie_BaseController/webapp/controller/MyView.controller.js" TargetMode="External"/><Relationship Id="rId9" Type="http://schemas.openxmlformats.org/officeDocument/2006/relationships/hyperlink" Target="https://github.com/soyuztechnologies/HPC_Training/blob/master/Day%207/Exercie_BaseController/webapp/model/models.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HPC_Training/blob/master/Day%207/Resource%20Model/webapp/i18n/i18n_hi.properties" TargetMode="Externa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7/Resource%20Model/webapp/i18n/i18n.properties" TargetMode="External"/><Relationship Id="rId5" Type="http://schemas.openxmlformats.org/officeDocument/2006/relationships/hyperlink" Target="https://github.com/soyuztechnologies/HPC_Training/blob/master/Day%207/Resource%20Model/webapp/controller/MyView.controller.js" TargetMode="External"/><Relationship Id="rId4" Type="http://schemas.openxmlformats.org/officeDocument/2006/relationships/hyperlink" Target="https://github.com/soyuztechnologies/HPC_Training/blob/master/Day%207/Resource%20Model/webapp/view/MyView.view.x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7/Formatters/webapp/util/lifeSaver.js" TargetMode="External"/><Relationship Id="rId5" Type="http://schemas.openxmlformats.org/officeDocument/2006/relationships/hyperlink" Target="https://github.com/soyuztechnologies/HPC_Training/blob/master/Day%207/Formatters/webapp/controller/MyView.controller.js" TargetMode="External"/><Relationship Id="rId4" Type="http://schemas.openxmlformats.org/officeDocument/2006/relationships/hyperlink" Target="https://github.com/soyuztechnologies/HPC_Training/blob/master/Day%207/Formatters/webapp/view/MyView.view.x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a:t>
            </a:r>
            <a:r>
              <a:rPr lang="en-US" sz="4800" spc="-150">
                <a:solidFill>
                  <a:schemeClr val="bg1"/>
                </a:solidFill>
                <a:latin typeface="Cooper Black" panose="0208090404030B020404" pitchFamily="18" charset="0"/>
              </a:rPr>
              <a:t>– 7 </a:t>
            </a:r>
            <a:endParaRPr lang="en-US" sz="4800" spc="-150" dirty="0">
              <a:solidFill>
                <a:schemeClr val="bg1"/>
              </a:solidFill>
              <a:latin typeface="Cooper Black" panose="0208090404030B020404" pitchFamily="18" charset="0"/>
            </a:endParaRP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white"/>
                  </a:solidFill>
                  <a:effectLst/>
                  <a:uLnTx/>
                  <a:uFillTx/>
                  <a:latin typeface="Segoe UI"/>
                  <a:ea typeface="+mn-ea"/>
                  <a:cs typeface="+mn-cs"/>
                </a:rPr>
                <a:t>manifest.json</a:t>
              </a: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86500" y="4177170"/>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86500" y="4686295"/>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12077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Fiori Project Files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188732" cy="4247317"/>
          </a:xfrm>
          <a:prstGeom prst="rect">
            <a:avLst/>
          </a:prstGeom>
          <a:noFill/>
        </p:spPr>
        <p:txBody>
          <a:bodyPr wrap="square" rtlCol="0">
            <a:spAutoFit/>
          </a:bodyPr>
          <a:lstStyle/>
          <a:p>
            <a:pPr marL="0" indent="0">
              <a:buNone/>
            </a:pPr>
            <a:r>
              <a:rPr lang="en-US" sz="1800" dirty="0">
                <a:latin typeface="Calibri (Body)"/>
              </a:rPr>
              <a:t>There are different folders and directory are required for setup project</a:t>
            </a:r>
          </a:p>
          <a:p>
            <a:pPr marL="342900" indent="-342900" algn="just">
              <a:buAutoNum type="arabicPeriod"/>
            </a:pPr>
            <a:r>
              <a:rPr lang="en-US" sz="1800" dirty="0">
                <a:latin typeface="Calibri (Body)"/>
              </a:rPr>
              <a:t>Webapp = This provides the root directory and of all files given in alias name or namespace </a:t>
            </a:r>
          </a:p>
          <a:p>
            <a:pPr marL="342900" indent="-342900" algn="just">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lgn="just">
              <a:buAutoNum type="arabicPeriod"/>
            </a:pPr>
            <a:r>
              <a:rPr lang="en-US" sz="1800" dirty="0">
                <a:solidFill>
                  <a:srgbClr val="202124"/>
                </a:solidFill>
                <a:latin typeface="Calibri (Body)"/>
              </a:rPr>
              <a:t>models = It contains .json file and object of data</a:t>
            </a:r>
          </a:p>
          <a:p>
            <a:pPr marL="342900" indent="-342900" algn="just">
              <a:buAutoNum type="arabicPeriod"/>
            </a:pPr>
            <a:r>
              <a:rPr lang="en-US" sz="1800" dirty="0">
                <a:solidFill>
                  <a:srgbClr val="202124"/>
                </a:solidFill>
                <a:latin typeface="Calibri (Body)"/>
              </a:rPr>
              <a:t>utils = It is the reuse file of JS code</a:t>
            </a:r>
          </a:p>
          <a:p>
            <a:pPr marL="342900" indent="-342900" algn="just">
              <a:buAutoNum type="arabicPeriod"/>
            </a:pPr>
            <a:r>
              <a:rPr lang="en-US" sz="1800" dirty="0">
                <a:solidFill>
                  <a:srgbClr val="202124"/>
                </a:solidFill>
                <a:latin typeface="Calibri (Body)"/>
              </a:rPr>
              <a:t>view = It contains all the .xml files. </a:t>
            </a:r>
          </a:p>
          <a:p>
            <a:pPr marL="342900" indent="-342900" algn="just">
              <a:buAutoNum type="arabicPeriod"/>
            </a:pPr>
            <a:r>
              <a:rPr lang="en-US" sz="1800" dirty="0">
                <a:solidFill>
                  <a:srgbClr val="202124"/>
                </a:solidFill>
                <a:latin typeface="Calibri (Body)"/>
              </a:rPr>
              <a:t>Component.js = It is the starting file of our app</a:t>
            </a:r>
          </a:p>
          <a:p>
            <a:pPr marL="342900" indent="-342900" algn="just">
              <a:buAutoNum type="arabicPeriod"/>
            </a:pPr>
            <a:r>
              <a:rPr lang="en-US" sz="1800" dirty="0">
                <a:solidFill>
                  <a:srgbClr val="202124"/>
                </a:solidFill>
                <a:latin typeface="Calibri (Body)"/>
              </a:rPr>
              <a:t>manifest.json = It is the application descriptor file.</a:t>
            </a:r>
          </a:p>
          <a:p>
            <a:pPr marL="342900" indent="-342900" algn="just">
              <a:buAutoNum type="arabicPeriod"/>
            </a:pPr>
            <a:r>
              <a:rPr lang="en-US" sz="1800" dirty="0">
                <a:solidFill>
                  <a:srgbClr val="202124"/>
                </a:solidFill>
                <a:latin typeface="Calibri (Body)"/>
              </a:rPr>
              <a:t>Index.html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06059D4-FB71-4CD5-9CE8-AAF68AD0AB07}"/>
              </a:ext>
            </a:extLst>
          </p:cNvPr>
          <p:cNvPicPr>
            <a:picLocks noChangeAspect="1"/>
          </p:cNvPicPr>
          <p:nvPr/>
        </p:nvPicPr>
        <p:blipFill>
          <a:blip r:embed="rId3"/>
          <a:stretch>
            <a:fillRect/>
          </a:stretch>
        </p:blipFill>
        <p:spPr>
          <a:xfrm>
            <a:off x="7912839" y="779089"/>
            <a:ext cx="2682274" cy="5773857"/>
          </a:xfrm>
          <a:prstGeom prst="rect">
            <a:avLst/>
          </a:prstGeom>
        </p:spPr>
      </p:pic>
    </p:spTree>
    <p:extLst>
      <p:ext uri="{BB962C8B-B14F-4D97-AF65-F5344CB8AC3E}">
        <p14:creationId xmlns:p14="http://schemas.microsoft.com/office/powerpoint/2010/main" val="193710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pPr marL="742950" lvl="1" indent="-285750">
              <a:buFont typeface="Arial" panose="020B0604020202020204" pitchFamily="34" charset="0"/>
              <a:buChar char="•"/>
            </a:pPr>
            <a:r>
              <a:rPr lang="en-US" dirty="0"/>
              <a:t>Concept of Base Controller</a:t>
            </a:r>
          </a:p>
          <a:p>
            <a:pPr marL="742950" lvl="1" indent="-285750">
              <a:buFont typeface="Arial" panose="020B0604020202020204" pitchFamily="34" charset="0"/>
              <a:buChar char="•"/>
            </a:pPr>
            <a:r>
              <a:rPr lang="en-US" dirty="0"/>
              <a:t>XML Model</a:t>
            </a:r>
          </a:p>
          <a:p>
            <a:pPr marL="742950" lvl="1" indent="-285750">
              <a:buFont typeface="Arial" panose="020B0604020202020204" pitchFamily="34" charset="0"/>
              <a:buChar char="•"/>
            </a:pPr>
            <a:r>
              <a:rPr lang="en-US" dirty="0"/>
              <a:t>Resource model in UI5</a:t>
            </a:r>
          </a:p>
          <a:p>
            <a:pPr marL="742950" lvl="1" indent="-285750">
              <a:buFont typeface="Arial" panose="020B0604020202020204" pitchFamily="34" charset="0"/>
              <a:buChar char="•"/>
            </a:pPr>
            <a:r>
              <a:rPr lang="en-US" dirty="0"/>
              <a:t>Multi-Language Support of the App</a:t>
            </a:r>
          </a:p>
          <a:p>
            <a:pPr marL="742950" lvl="1" indent="-285750">
              <a:buFont typeface="Arial" panose="020B0604020202020204" pitchFamily="34" charset="0"/>
              <a:buChar char="•"/>
            </a:pPr>
            <a:r>
              <a:rPr lang="en-US" dirty="0"/>
              <a:t>Formatter in UI5</a:t>
            </a:r>
          </a:p>
          <a:p>
            <a:pPr marL="742950" lvl="1" indent="-285750">
              <a:buFont typeface="Arial" panose="020B0604020202020204" pitchFamily="34" charset="0"/>
              <a:buChar char="•"/>
            </a:pPr>
            <a:r>
              <a:rPr lang="en-US" dirty="0"/>
              <a:t>User Experience and User Interface</a:t>
            </a:r>
          </a:p>
          <a:p>
            <a:pPr marL="742950" lvl="1" indent="-285750">
              <a:buFont typeface="Arial" panose="020B0604020202020204" pitchFamily="34" charset="0"/>
              <a:buChar char="•"/>
            </a:pPr>
            <a:r>
              <a:rPr lang="en-US" dirty="0"/>
              <a:t>Introduction to Fiori</a:t>
            </a:r>
          </a:p>
          <a:p>
            <a:pPr marL="742950" lvl="1" indent="-285750">
              <a:buFont typeface="Arial" panose="020B0604020202020204" pitchFamily="34" charset="0"/>
              <a:buChar char="•"/>
            </a:pPr>
            <a:r>
              <a:rPr lang="en-US" dirty="0"/>
              <a:t>Structure of  a fiori Project</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a:p>
            <a:pPr marL="285750" indent="-285750">
              <a:buFontTx/>
              <a:buChar char="-"/>
            </a:pPr>
            <a:r>
              <a:rPr lang="en-US" dirty="0">
                <a:hlinkClick r:id="rId6"/>
              </a:rPr>
              <a:t>mydata.json</a:t>
            </a:r>
            <a:endParaRPr lang="en-US" dirty="0"/>
          </a:p>
          <a:p>
            <a:pPr marL="285750" indent="-285750">
              <a:buFontTx/>
              <a:buChar char="-"/>
            </a:pPr>
            <a:r>
              <a:rPr lang="en-US" dirty="0">
                <a:hlinkClick r:id="rId7"/>
              </a:rPr>
              <a:t>mydata2.json</a:t>
            </a:r>
            <a:endParaRPr lang="en-US" dirty="0"/>
          </a:p>
          <a:p>
            <a:pPr marL="285750" indent="-285750">
              <a:buFontTx/>
              <a:buChar char="-"/>
            </a:pPr>
            <a:r>
              <a:rPr lang="en-US" dirty="0">
                <a:hlinkClick r:id="rId8"/>
              </a:rPr>
              <a:t>mydata.xml</a:t>
            </a:r>
            <a:endParaRPr lang="en-US" dirty="0"/>
          </a:p>
          <a:p>
            <a:pPr marL="285750" indent="-285750">
              <a:buFontTx/>
              <a:buChar char="-"/>
            </a:pPr>
            <a:r>
              <a:rPr lang="en-US" dirty="0">
                <a:hlinkClick r:id="rId9"/>
              </a:rPr>
              <a:t>model.js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0F149D62-2864-4F25-A04E-3BCFF45DD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291" y="4081828"/>
            <a:ext cx="6982954" cy="242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99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CA5FAF-6DF3-4CBB-BAAC-7EB2207F6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Tx/>
              <a:buChar char="-"/>
            </a:pPr>
            <a:r>
              <a:rPr lang="en-US" dirty="0"/>
              <a:t>In this exercise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marL="285750" indent="-285750" algn="just">
              <a:buFontTx/>
              <a:buChar char="-"/>
            </a:pPr>
            <a:r>
              <a:rPr lang="en-US" dirty="0"/>
              <a:t>Along with that we will add a delete button on top of the table to delete the record of an employee from the model.</a:t>
            </a:r>
          </a:p>
          <a:p>
            <a:pPr marL="285750" indent="-285750" algn="just">
              <a:buFontTx/>
              <a:buChar char="-"/>
            </a:pPr>
            <a:endParaRPr lang="en-US" dirty="0"/>
          </a:p>
          <a:p>
            <a:pPr algn="just"/>
            <a:r>
              <a:rPr lang="en-US" dirty="0"/>
              <a:t>Exercise Code:-</a:t>
            </a:r>
          </a:p>
          <a:p>
            <a:pPr marL="285750" indent="-285750" algn="just">
              <a:buFontTx/>
              <a:buChar char="-"/>
            </a:pPr>
            <a:r>
              <a:rPr lang="en-US" dirty="0">
                <a:hlinkClick r:id="rId4"/>
              </a:rPr>
              <a:t>MyView.view.xml</a:t>
            </a:r>
            <a:endParaRPr lang="en-US" dirty="0"/>
          </a:p>
          <a:p>
            <a:pPr marL="285750" indent="-285750" algn="just">
              <a:buFontTx/>
              <a:buChar char="-"/>
            </a:pPr>
            <a:r>
              <a:rPr lang="en-US" dirty="0">
                <a:hlinkClick r:id="rId5"/>
              </a:rPr>
              <a:t>MyView.controller.js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8278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72" y="3265609"/>
            <a:ext cx="6931255" cy="27950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10ED8E1-2388-456A-98B3-BC6B706C8386}"/>
              </a:ext>
            </a:extLst>
          </p:cNvPr>
          <p:cNvPicPr>
            <a:picLocks noChangeAspect="1"/>
          </p:cNvPicPr>
          <p:nvPr/>
        </p:nvPicPr>
        <p:blipFill>
          <a:blip r:embed="rId4"/>
          <a:stretch>
            <a:fillRect/>
          </a:stretch>
        </p:blipFill>
        <p:spPr>
          <a:xfrm>
            <a:off x="632361" y="2321324"/>
            <a:ext cx="3543399" cy="3590960"/>
          </a:xfrm>
          <a:prstGeom prst="rect">
            <a:avLst/>
          </a:prstGeom>
        </p:spPr>
      </p:pic>
      <p:cxnSp>
        <p:nvCxnSpPr>
          <p:cNvPr id="9" name="Straight Arrow Connector 8">
            <a:extLst>
              <a:ext uri="{FF2B5EF4-FFF2-40B4-BE49-F238E27FC236}">
                <a16:creationId xmlns:a16="http://schemas.microsoft.com/office/drawing/2014/main" id="{164AF4D2-35CC-4BEC-84B8-A85490BCA832}"/>
              </a:ext>
            </a:extLst>
          </p:cNvPr>
          <p:cNvCxnSpPr/>
          <p:nvPr/>
        </p:nvCxnSpPr>
        <p:spPr>
          <a:xfrm flipV="1">
            <a:off x="2204720" y="3265609"/>
            <a:ext cx="914400"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25B434-D767-4882-957F-B175821D85BE}"/>
              </a:ext>
            </a:extLst>
          </p:cNvPr>
          <p:cNvSpPr txBox="1"/>
          <p:nvPr/>
        </p:nvSpPr>
        <p:spPr>
          <a:xfrm>
            <a:off x="2936240" y="2844800"/>
            <a:ext cx="1463040"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Formatter</a:t>
            </a:r>
          </a:p>
        </p:txBody>
      </p:sp>
    </p:spTree>
    <p:extLst>
      <p:ext uri="{BB962C8B-B14F-4D97-AF65-F5344CB8AC3E}">
        <p14:creationId xmlns:p14="http://schemas.microsoft.com/office/powerpoint/2010/main" val="2647305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980EE44-6D00-443E-A626-D1BF7095F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In this exercise we are going to currency code in the table.</a:t>
            </a:r>
          </a:p>
          <a:p>
            <a:pPr marL="285750" indent="-285750">
              <a:buFont typeface="Calibri" panose="020F0502020204030204" pitchFamily="34" charset="0"/>
              <a:buChar char="⁻"/>
            </a:pPr>
            <a:r>
              <a:rPr lang="en-US" dirty="0"/>
              <a:t>We will convert the currency code into its corresponding currency symbol.</a:t>
            </a:r>
          </a:p>
          <a:p>
            <a:pPr marL="285750" indent="-285750">
              <a:buFont typeface="Calibri" panose="020F0502020204030204" pitchFamily="34" charset="0"/>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9168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074"/>
          </a:xfrm>
          <a:prstGeom prst="rect">
            <a:avLst/>
          </a:prstGeom>
          <a:noFill/>
        </p:spPr>
        <p:txBody>
          <a:bodyPr wrap="square" rtlCol="0">
            <a:spAutoFit/>
          </a:bodyPr>
          <a:lstStyle/>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916832"/>
            <a:ext cx="645795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10542</TotalTime>
  <Words>1169</Words>
  <Application>Microsoft Office PowerPoint</Application>
  <PresentationFormat>Widescreen</PresentationFormat>
  <Paragraphs>162</Paragraphs>
  <Slides>18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(Body)</vt:lpstr>
      <vt:lpstr>Calibri Light</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694</cp:revision>
  <dcterms:created xsi:type="dcterms:W3CDTF">2016-07-10T03:33:26Z</dcterms:created>
  <dcterms:modified xsi:type="dcterms:W3CDTF">2022-01-29T14:00:19Z</dcterms:modified>
</cp:coreProperties>
</file>